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1" r:id="rId2"/>
  </p:sldMasterIdLst>
  <p:notesMasterIdLst>
    <p:notesMasterId r:id="rId19"/>
  </p:notesMasterIdLst>
  <p:sldIdLst>
    <p:sldId id="328" r:id="rId3"/>
    <p:sldId id="330" r:id="rId4"/>
    <p:sldId id="383" r:id="rId5"/>
    <p:sldId id="382" r:id="rId6"/>
    <p:sldId id="370" r:id="rId7"/>
    <p:sldId id="372" r:id="rId8"/>
    <p:sldId id="373" r:id="rId9"/>
    <p:sldId id="384" r:id="rId10"/>
    <p:sldId id="375" r:id="rId11"/>
    <p:sldId id="374" r:id="rId12"/>
    <p:sldId id="376" r:id="rId13"/>
    <p:sldId id="377" r:id="rId14"/>
    <p:sldId id="378" r:id="rId15"/>
    <p:sldId id="381" r:id="rId16"/>
    <p:sldId id="379" r:id="rId17"/>
    <p:sldId id="3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4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30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76D9-050B-72F7-90E9-F863177C7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0DD49-14C0-11CA-0170-A74EB2FFB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0BC6-BB5A-A365-0579-BD6A39E2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5B1BD-7CE7-DB4F-765B-81490D3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FE7F-96AE-9ED9-22F3-E577547C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610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7A2A-5355-B6E0-0CF5-F66FFC62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1034-F28C-A6D9-86CB-D9066223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31199-BFE6-C5E5-12B1-8140E019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8FA58-B2C2-E2F9-B5F7-1E0EABB7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A0873-C38D-0DA4-4B61-ACD44DE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43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F203-E522-0932-DF4F-2F173C1D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4CB99-D978-C464-0920-834A71E85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2094-1D08-1EF9-726A-0A6DD02E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39CB-642F-DF52-C9D4-08F7CA9E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8D11-9CD8-CE6B-9A3A-9CEB39F9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919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35E9-71E6-D873-3DCA-3724B14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23D1-B9BF-5D3E-BF0A-E85EFCCBC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42A6-3C5A-89FA-BBDB-F5E3A03E5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18629-31EE-8044-F2EE-7060B0D9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A8D3A-829B-0678-729E-C5BAFDB7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A99FC-8003-2F07-1967-6A45C7C7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90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0F1E-C664-55AD-F7C6-DAF71772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35B08-BF6E-E4A0-7060-EC04EC968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90B29-7056-85A2-DF88-CF55DA97C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1B12C-68DA-6DB5-E6A4-585D777F3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2078E-E813-71C4-75BB-9C2DEA9FA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6368-A0A0-79FD-7143-367FB07C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5B041-1AA3-1822-7C96-BC5BA5AC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372170-9AAE-0F6C-39C4-7D420ED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393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9E92-D6BE-FC34-896F-320F0FF5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6A292-BDB0-C5DB-342B-BF3DA4C1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37F8D-999D-C1B4-676C-AA833608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F23F6-8B07-8A80-A1D2-EDEF04FC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90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5E3E0-2405-3FB5-DC1E-B3468080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16CF56-BA0D-2761-6FC6-3648F041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C027A-71CC-6495-4298-BEF702D4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1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9C54-7F5C-B098-E356-EC8B35F5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BA0E-8FC4-5232-648C-C956266E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84F92-77B1-13FD-7AF9-CDEBAF240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8410A-7260-5B80-B392-A8FB2929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D3A7B-5152-EDC1-187F-909625F1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9AD57-B148-897C-DB95-C704E2F9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065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5EB5-64DA-152E-5465-DD39BF5A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D7D73-816D-AC1A-8297-4676B1F49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973C-AC0A-59FF-3E9A-A3202F6C6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78AD0-60EF-024B-8C2A-DB6D514F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10372-0C61-6C1A-EC3E-28081B3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7438D-7FEA-7D04-104E-5C7C0617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710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E229-9134-34EA-F143-AD5C880A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F9103-74CB-C2FE-6E1E-11A2E027B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95067-5F05-7E2E-E2D8-63D667AF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F7A2E-1321-5060-AC18-BB7C2DD3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D65CC-E330-4821-C3FD-5B07482D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629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12118-15A3-AF30-1B24-D8057BABF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04948-2933-DBF0-F1BA-C0D028298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BF28F-EB16-3D1D-9E41-93BE16FD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5977-D067-7B6A-4154-A61504B7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717E-976B-2323-6BAB-53F76E7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2E8C0C-BCAE-38EF-A867-DBA1E503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C0950-01B1-B6EC-D22A-04239C461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CDCFB-E6A9-F2F0-B883-3147B553E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47B1-DCA3-4931-B5F3-F935F363262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A7F2A-FA38-D339-4584-1723F27C0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A2A28-BF37-ECC8-348B-07B7E1F04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DC89B-087E-4237-B35B-CDE8E0D0A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Lab Week 5/6:</a:t>
            </a:r>
            <a:br>
              <a:rPr lang="en-US" dirty="0"/>
            </a:br>
            <a:r>
              <a:rPr lang="en-US" dirty="0"/>
              <a:t>Forward Kinematics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We can think of the DH Parameter Transformation as four transformations at once:</a:t>
            </a:r>
          </a:p>
          <a:p>
            <a:pPr lvl="1"/>
            <a:r>
              <a:rPr lang="en-US" dirty="0"/>
              <a:t>Translation along a joint axis (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Rotation about a join axis </a:t>
            </a:r>
            <a:r>
              <a:rPr lang="en-US" i="1" dirty="0"/>
              <a:t>(</a:t>
            </a:r>
            <a:r>
              <a:rPr lang="el-GR" i="1" dirty="0"/>
              <a:t>θ</a:t>
            </a:r>
            <a:r>
              <a:rPr lang="en-US" i="1" dirty="0"/>
              <a:t>)</a:t>
            </a:r>
          </a:p>
          <a:p>
            <a:pPr lvl="1"/>
            <a:r>
              <a:rPr lang="en-US" dirty="0"/>
              <a:t>Translation along a member </a:t>
            </a:r>
            <a:r>
              <a:rPr lang="en-US" i="1" dirty="0"/>
              <a:t>(r)</a:t>
            </a:r>
          </a:p>
          <a:p>
            <a:pPr lvl="1"/>
            <a:r>
              <a:rPr lang="en-US" dirty="0"/>
              <a:t>Rotation about a member (</a:t>
            </a:r>
            <a:r>
              <a:rPr lang="el-GR" i="1" dirty="0"/>
              <a:t>α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\operatorname{Trans}_{z_{n - 1}}(d_n)&#10;  =&#10;\left[&#10;\begin{array}{ccc|c}&#10;    1 &amp; 0 &amp; 0 &amp; 0 \\&#10;    0 &amp; 1 &amp; 0 &amp; 0 \\&#10;    0 &amp; 0 &amp; 1 &amp; d_n \\&#10;    \hline&#10;    0 &amp; 0 &amp; 0 &amp; 1&#10;  \end{array}&#10;\right]&#10;">
            <a:extLst>
              <a:ext uri="{FF2B5EF4-FFF2-40B4-BE49-F238E27FC236}">
                <a16:creationId xmlns:a16="http://schemas.microsoft.com/office/drawing/2014/main" id="{B76802C7-F87E-95B0-EC87-C4E99611BC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1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When built, our four (single </a:t>
            </a:r>
            <a:r>
              <a:rPr lang="en-US" dirty="0" err="1"/>
              <a:t>DoF</a:t>
            </a:r>
            <a:r>
              <a:rPr lang="en-US" dirty="0"/>
              <a:t>) transforms look like: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122C6-E46D-EB4C-1523-85D92A15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85" y="2637265"/>
            <a:ext cx="3490262" cy="1310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21747-49D4-3D12-4DBB-F1F6C491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63" y="2576300"/>
            <a:ext cx="4290432" cy="1371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37515-730E-50EE-1A7A-071BA44A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99" y="4082956"/>
            <a:ext cx="3246401" cy="1356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A1A8C-6828-0EE1-DB20-8E8CE15B2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094" y="4063904"/>
            <a:ext cx="4168501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2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We can multiply all four of these together to get a single joint-to-joint transformation matrix with 4 </a:t>
            </a:r>
            <a:r>
              <a:rPr lang="en-US" dirty="0" err="1"/>
              <a:t>DoF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00C8A-D442-304F-99D5-18E20BAF0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05"/>
          <a:stretch/>
        </p:blipFill>
        <p:spPr>
          <a:xfrm>
            <a:off x="1998277" y="3429000"/>
            <a:ext cx="8512278" cy="14205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71D33-8987-88B6-5175-A0DA93BFA33E}"/>
              </a:ext>
            </a:extLst>
          </p:cNvPr>
          <p:cNvSpPr/>
          <p:nvPr/>
        </p:nvSpPr>
        <p:spPr>
          <a:xfrm>
            <a:off x="8808720" y="3529584"/>
            <a:ext cx="1139952" cy="932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94B9A-FDA9-314F-40B4-E3A0FFE33E19}"/>
              </a:ext>
            </a:extLst>
          </p:cNvPr>
          <p:cNvSpPr/>
          <p:nvPr/>
        </p:nvSpPr>
        <p:spPr>
          <a:xfrm>
            <a:off x="9954768" y="3497640"/>
            <a:ext cx="457200" cy="932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7FAD2-518D-335B-D72F-B4FC07AB897A}"/>
              </a:ext>
            </a:extLst>
          </p:cNvPr>
          <p:cNvSpPr txBox="1"/>
          <p:nvPr/>
        </p:nvSpPr>
        <p:spPr>
          <a:xfrm>
            <a:off x="8637781" y="2865000"/>
            <a:ext cx="1215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A5C50-2382-53E9-7D2B-03CEA00E8049}"/>
              </a:ext>
            </a:extLst>
          </p:cNvPr>
          <p:cNvSpPr txBox="1"/>
          <p:nvPr/>
        </p:nvSpPr>
        <p:spPr>
          <a:xfrm>
            <a:off x="10458026" y="3497640"/>
            <a:ext cx="1321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  <a:p>
            <a:r>
              <a:rPr lang="en-US" dirty="0"/>
              <a:t>Transform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07F82-E88A-F72D-18AC-632D297285D2}"/>
              </a:ext>
            </a:extLst>
          </p:cNvPr>
          <p:cNvCxnSpPr/>
          <p:nvPr/>
        </p:nvCxnSpPr>
        <p:spPr>
          <a:xfrm>
            <a:off x="1532021" y="3497640"/>
            <a:ext cx="617621" cy="4567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BB9691-576E-F4B7-A496-BC07CB188A48}"/>
              </a:ext>
            </a:extLst>
          </p:cNvPr>
          <p:cNvCxnSpPr>
            <a:cxnSpLocks/>
          </p:cNvCxnSpPr>
          <p:nvPr/>
        </p:nvCxnSpPr>
        <p:spPr>
          <a:xfrm flipV="1">
            <a:off x="2646947" y="4309872"/>
            <a:ext cx="0" cy="4379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F606EE-4A2D-6A7D-88BD-CFCC45F41AEA}"/>
              </a:ext>
            </a:extLst>
          </p:cNvPr>
          <p:cNvSpPr txBox="1"/>
          <p:nvPr/>
        </p:nvSpPr>
        <p:spPr>
          <a:xfrm>
            <a:off x="838200" y="3064669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frame </a:t>
            </a:r>
            <a:r>
              <a:rPr lang="en-US" i="1" dirty="0"/>
              <a:t>n-1…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75E4CA-242D-7804-D0BC-0D1FD6AA69D4}"/>
              </a:ext>
            </a:extLst>
          </p:cNvPr>
          <p:cNvSpPr txBox="1"/>
          <p:nvPr/>
        </p:nvSpPr>
        <p:spPr>
          <a:xfrm>
            <a:off x="1889431" y="471421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…to frame </a:t>
            </a:r>
            <a:r>
              <a:rPr lang="en-US" i="1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6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In practice you won’t be doing this manually very often; most software will handle this automatically</a:t>
            </a:r>
          </a:p>
          <a:p>
            <a:pPr lvl="1"/>
            <a:r>
              <a:rPr lang="en-US" dirty="0"/>
              <a:t>Things break, so understanding this now will save you hours of frustration later</a:t>
            </a:r>
          </a:p>
          <a:p>
            <a:r>
              <a:rPr lang="en-US" dirty="0"/>
              <a:t>We’ve defined the transformation matrix from joint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i="1" dirty="0"/>
              <a:t>i+1</a:t>
            </a:r>
            <a:r>
              <a:rPr lang="en-US" dirty="0"/>
              <a:t>, how do we continue this?</a:t>
            </a:r>
          </a:p>
          <a:p>
            <a:pPr lvl="1"/>
            <a:r>
              <a:rPr lang="en-US" dirty="0"/>
              <a:t>Multiply them!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25A6F5-FD38-8F14-0A47-4A673C5A8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5225612"/>
            <a:ext cx="49434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26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One advantage of DH Parameters is most joints only lead to 1 free parameter by convention:</a:t>
            </a:r>
          </a:p>
          <a:p>
            <a:pPr lvl="1"/>
            <a:r>
              <a:rPr lang="en-US" dirty="0"/>
              <a:t>Revolute Joints lead to a free </a:t>
            </a:r>
            <a:r>
              <a:rPr lang="el-GR" i="1" dirty="0"/>
              <a:t>θ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Prismatic Joints lead to a free </a:t>
            </a:r>
            <a:r>
              <a:rPr lang="en-US" i="1" dirty="0"/>
              <a:t>d</a:t>
            </a:r>
            <a:r>
              <a:rPr lang="en-US" dirty="0"/>
              <a:t> </a:t>
            </a:r>
          </a:p>
          <a:p>
            <a:r>
              <a:rPr lang="en-US" dirty="0"/>
              <a:t>All other transform parameters will be fixed for that frame, depending only on how the robot is built</a:t>
            </a:r>
          </a:p>
          <a:p>
            <a:r>
              <a:rPr lang="en-US" i="1" dirty="0"/>
              <a:t>Tip: Use tables!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0EF741-D92E-FD74-016E-F7789036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88396"/>
              </p:ext>
            </p:extLst>
          </p:nvPr>
        </p:nvGraphicFramePr>
        <p:xfrm>
          <a:off x="5085347" y="4582069"/>
          <a:ext cx="704783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27">
                  <a:extLst>
                    <a:ext uri="{9D8B030D-6E8A-4147-A177-3AD203B41FA5}">
                      <a16:colId xmlns:a16="http://schemas.microsoft.com/office/drawing/2014/main" val="249785131"/>
                    </a:ext>
                  </a:extLst>
                </a:gridCol>
                <a:gridCol w="1339515">
                  <a:extLst>
                    <a:ext uri="{9D8B030D-6E8A-4147-A177-3AD203B41FA5}">
                      <a16:colId xmlns:a16="http://schemas.microsoft.com/office/drawing/2014/main" val="3359814436"/>
                    </a:ext>
                  </a:extLst>
                </a:gridCol>
                <a:gridCol w="1395664">
                  <a:extLst>
                    <a:ext uri="{9D8B030D-6E8A-4147-A177-3AD203B41FA5}">
                      <a16:colId xmlns:a16="http://schemas.microsoft.com/office/drawing/2014/main" val="1983604313"/>
                    </a:ext>
                  </a:extLst>
                </a:gridCol>
                <a:gridCol w="1499936">
                  <a:extLst>
                    <a:ext uri="{9D8B030D-6E8A-4147-A177-3AD203B41FA5}">
                      <a16:colId xmlns:a16="http://schemas.microsoft.com/office/drawing/2014/main" val="148111369"/>
                    </a:ext>
                  </a:extLst>
                </a:gridCol>
                <a:gridCol w="1545390">
                  <a:extLst>
                    <a:ext uri="{9D8B030D-6E8A-4147-A177-3AD203B41FA5}">
                      <a16:colId xmlns:a16="http://schemas.microsoft.com/office/drawing/2014/main" val="832607903"/>
                    </a:ext>
                  </a:extLst>
                </a:gridCol>
              </a:tblGrid>
              <a:tr h="350230">
                <a:tc>
                  <a:txBody>
                    <a:bodyPr/>
                    <a:lstStyle/>
                    <a:p>
                      <a:r>
                        <a:rPr lang="en-US" dirty="0"/>
                        <a:t>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43628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i="1" dirty="0"/>
                        <a:t>0 </a:t>
                      </a:r>
                      <a:r>
                        <a:rPr lang="en-US" i="1" dirty="0">
                          <a:sym typeface="Wingdings" panose="05000000000000000000" pitchFamily="2" charset="2"/>
                        </a:rPr>
                        <a:t>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θ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α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03860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68477"/>
                  </a:ext>
                </a:extLst>
              </a:tr>
              <a:tr h="350230">
                <a:tc>
                  <a:txBody>
                    <a:bodyPr/>
                    <a:lstStyle/>
                    <a:p>
                      <a:r>
                        <a:rPr lang="en-US" i="1" dirty="0"/>
                        <a:t>n-1 </a:t>
                      </a:r>
                      <a:r>
                        <a:rPr lang="en-US" i="1" dirty="0">
                          <a:sym typeface="Wingdings" panose="05000000000000000000" pitchFamily="2" charset="2"/>
                        </a:rPr>
                        <a:t> n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aseline="0" dirty="0"/>
                        <a:t>θ</a:t>
                      </a:r>
                      <a:r>
                        <a:rPr lang="en-US" baseline="-25000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0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There are lots of different ways to represent DH Params:</a:t>
            </a:r>
          </a:p>
          <a:p>
            <a:pPr lvl="1"/>
            <a:r>
              <a:rPr lang="en-US" dirty="0"/>
              <a:t>Some sources split the transform into a transform about </a:t>
            </a:r>
            <a:r>
              <a:rPr lang="en-US" i="1" dirty="0"/>
              <a:t>z</a:t>
            </a:r>
            <a:r>
              <a:rPr lang="en-US" dirty="0"/>
              <a:t> and a transform about </a:t>
            </a:r>
            <a:r>
              <a:rPr lang="en-US" i="1" dirty="0"/>
              <a:t>x</a:t>
            </a:r>
            <a:r>
              <a:rPr lang="en-US" dirty="0"/>
              <a:t>, so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sources replace parameter </a:t>
            </a:r>
            <a:r>
              <a:rPr lang="en-US" i="1" dirty="0"/>
              <a:t>r</a:t>
            </a:r>
            <a:r>
              <a:rPr lang="en-US" dirty="0"/>
              <a:t> with </a:t>
            </a:r>
            <a:r>
              <a:rPr lang="en-US" i="1" dirty="0"/>
              <a:t>a</a:t>
            </a:r>
            <a:r>
              <a:rPr lang="en-US" dirty="0"/>
              <a:t> (we use </a:t>
            </a:r>
            <a:r>
              <a:rPr lang="en-US" i="1" dirty="0"/>
              <a:t>r</a:t>
            </a:r>
            <a:r>
              <a:rPr lang="en-US" dirty="0"/>
              <a:t> to avoid confusion with parameter </a:t>
            </a:r>
            <a:r>
              <a:rPr lang="el-GR" i="1" dirty="0"/>
              <a:t>α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There are also Modified DH Parameters which place the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frame at joint </a:t>
            </a:r>
            <a:r>
              <a:rPr lang="en-US" i="1" dirty="0"/>
              <a:t>i </a:t>
            </a:r>
            <a:r>
              <a:rPr lang="en-US" dirty="0"/>
              <a:t>instead of the </a:t>
            </a:r>
            <a:r>
              <a:rPr lang="en-US" i="1" dirty="0"/>
              <a:t>i+1</a:t>
            </a:r>
            <a:r>
              <a:rPr lang="en-US" dirty="0"/>
              <a:t>th joint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44A8C-FB8A-D91D-EBD2-947D395F6329}"/>
              </a:ext>
            </a:extLst>
          </p:cNvPr>
          <p:cNvSpPr txBox="1"/>
          <p:nvPr/>
        </p:nvSpPr>
        <p:spPr>
          <a:xfrm>
            <a:off x="7291136" y="2803976"/>
            <a:ext cx="483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transform z(i-1) to z(</a:t>
            </a:r>
            <a:r>
              <a:rPr lang="en-US" dirty="0" err="1"/>
              <a:t>i</a:t>
            </a:r>
            <a:r>
              <a:rPr lang="en-US" dirty="0"/>
              <a:t>), then work on x(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8BF45E5-5C0E-E5A5-F119-BE5CD754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28" y="3201073"/>
            <a:ext cx="80295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D4B741F-9596-48F7-4719-DC0B3B90C52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6946234" y="2988641"/>
            <a:ext cx="344902" cy="319603"/>
          </a:xfrm>
          <a:prstGeom prst="curvedConnector3">
            <a:avLst>
              <a:gd name="adj1" fmla="val 1127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4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432" cy="3723837"/>
          </a:xfrm>
        </p:spPr>
        <p:txBody>
          <a:bodyPr/>
          <a:lstStyle/>
          <a:p>
            <a:r>
              <a:rPr lang="en-US" dirty="0"/>
              <a:t>Forward Kinematics Lab Assignment is due </a:t>
            </a:r>
            <a:r>
              <a:rPr lang="en-US" b="1" i="1" dirty="0"/>
              <a:t>after your exam!</a:t>
            </a:r>
          </a:p>
          <a:p>
            <a:pPr lvl="1"/>
            <a:r>
              <a:rPr lang="en-US" b="1" i="1" dirty="0"/>
              <a:t>Check ELMS for specifics</a:t>
            </a:r>
            <a:endParaRPr lang="en-US" dirty="0"/>
          </a:p>
          <a:p>
            <a:pPr lvl="1"/>
            <a:r>
              <a:rPr lang="en-US" dirty="0"/>
              <a:t>Part of the assignment is Gazebo testing, let us know ASAP if your group is having problems!</a:t>
            </a:r>
          </a:p>
          <a:p>
            <a:pPr lvl="1"/>
            <a:r>
              <a:rPr lang="en-US" dirty="0"/>
              <a:t>Kaustubh will be giving a demo to help with the lab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assignments</a:t>
            </a:r>
          </a:p>
          <a:p>
            <a:pPr lvl="1"/>
            <a:r>
              <a:rPr lang="en-US" dirty="0"/>
              <a:t>Reach out to us </a:t>
            </a:r>
            <a:r>
              <a:rPr lang="en-US" b="1" dirty="0"/>
              <a:t>before</a:t>
            </a:r>
            <a:r>
              <a:rPr lang="en-US" dirty="0"/>
              <a:t> the assignment is due!</a:t>
            </a:r>
          </a:p>
          <a:p>
            <a:pPr lvl="1"/>
            <a:r>
              <a:rPr lang="en-US" dirty="0"/>
              <a:t>For labs we will give extensions where we can (within reason)</a:t>
            </a:r>
          </a:p>
          <a:p>
            <a:pPr lvl="2"/>
            <a:r>
              <a:rPr lang="en-US" dirty="0"/>
              <a:t>The labs build on each other, so falling behind will make your life and your groups lives harder!</a:t>
            </a:r>
          </a:p>
          <a:p>
            <a:pPr lvl="2"/>
            <a:r>
              <a:rPr lang="en-US" dirty="0"/>
              <a:t>Labs at RAL are much harder to make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F7C0C-0025-C389-5420-3CD74EA90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B9D6-A7E0-44B6-4DE0-243E6D85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2B23-BF4B-AE57-3E5C-25BBA5D9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FK Lecture</a:t>
            </a:r>
          </a:p>
          <a:p>
            <a:r>
              <a:rPr lang="en-US" dirty="0"/>
              <a:t>Solving the DH Table for the UR3</a:t>
            </a:r>
          </a:p>
          <a:p>
            <a:r>
              <a:rPr lang="en-US" dirty="0"/>
              <a:t>Validating last weeks measurements using a Python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6224A-1149-7450-6916-124B10626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5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one way to do Forward Kinematics:</a:t>
            </a:r>
          </a:p>
          <a:p>
            <a:pPr lvl="1"/>
            <a:r>
              <a:rPr lang="en-US" dirty="0"/>
              <a:t>Transform Matrices</a:t>
            </a:r>
          </a:p>
          <a:p>
            <a:pPr lvl="1"/>
            <a:r>
              <a:rPr lang="en-US" dirty="0"/>
              <a:t>Screw Matrices</a:t>
            </a:r>
          </a:p>
          <a:p>
            <a:pPr lvl="1"/>
            <a:r>
              <a:rPr lang="en-US" u="sng" dirty="0"/>
              <a:t>DH Parameters</a:t>
            </a:r>
          </a:p>
          <a:p>
            <a:r>
              <a:rPr lang="en-US" dirty="0"/>
              <a:t>This is where linear algebra becomes very important!</a:t>
            </a:r>
          </a:p>
          <a:p>
            <a:r>
              <a:rPr lang="en-US" dirty="0"/>
              <a:t>We’re interested in using </a:t>
            </a:r>
            <a:r>
              <a:rPr lang="en-US" i="1" dirty="0"/>
              <a:t>DH Parameters</a:t>
            </a:r>
          </a:p>
          <a:p>
            <a:r>
              <a:rPr lang="en-US" i="1" dirty="0"/>
              <a:t>What would be important qualities for an FK method to have?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1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move our reference frame between joints</a:t>
            </a:r>
          </a:p>
          <a:p>
            <a:pPr lvl="1"/>
            <a:r>
              <a:rPr lang="en-US" dirty="0"/>
              <a:t>Ideally, the representation of each frame will be </a:t>
            </a:r>
            <a:r>
              <a:rPr lang="en-US" i="1" dirty="0"/>
              <a:t>unique</a:t>
            </a:r>
          </a:p>
          <a:p>
            <a:pPr lvl="1"/>
            <a:r>
              <a:rPr lang="en-US" dirty="0"/>
              <a:t>We want to be able to “walk” along our chain of joints, moving our reference frame at each step</a:t>
            </a:r>
          </a:p>
          <a:p>
            <a:endParaRPr lang="en-US" dirty="0"/>
          </a:p>
          <a:p>
            <a:r>
              <a:rPr lang="en-US" dirty="0"/>
              <a:t>In ROS, </a:t>
            </a:r>
            <a:r>
              <a:rPr lang="en-US" dirty="0" err="1"/>
              <a:t>MoveIt</a:t>
            </a:r>
            <a:r>
              <a:rPr lang="en-US" dirty="0"/>
              <a:t>! (usually) handles our Forward Kinematics via DH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3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E4531E5-9273-4EED-EF1E-11FE2B63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46" y="23742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4221" cy="3723837"/>
          </a:xfrm>
        </p:spPr>
        <p:txBody>
          <a:bodyPr/>
          <a:lstStyle/>
          <a:p>
            <a:r>
              <a:rPr lang="en-US" dirty="0"/>
              <a:t>Defines a transformation between joints </a:t>
            </a:r>
            <a:r>
              <a:rPr lang="en-US" i="1" dirty="0"/>
              <a:t>i-1 </a:t>
            </a:r>
            <a:r>
              <a:rPr lang="en-US" dirty="0"/>
              <a:t>and </a:t>
            </a:r>
            <a:r>
              <a:rPr lang="en-US" i="1" dirty="0" err="1"/>
              <a:t>i</a:t>
            </a:r>
            <a:r>
              <a:rPr lang="en-US" i="1" dirty="0"/>
              <a:t> </a:t>
            </a:r>
          </a:p>
          <a:p>
            <a:r>
              <a:rPr lang="en-US" dirty="0"/>
              <a:t>To set up:</a:t>
            </a:r>
          </a:p>
          <a:p>
            <a:pPr lvl="1"/>
            <a:r>
              <a:rPr lang="en-US" dirty="0"/>
              <a:t>Orient your z-axis through the joint </a:t>
            </a:r>
          </a:p>
          <a:p>
            <a:pPr lvl="2"/>
            <a:r>
              <a:rPr lang="en-US" dirty="0"/>
              <a:t>Along axis of rotation for revolute</a:t>
            </a:r>
          </a:p>
          <a:p>
            <a:pPr lvl="2"/>
            <a:r>
              <a:rPr lang="en-US" dirty="0"/>
              <a:t>Along axis of motion for prismatic	</a:t>
            </a:r>
          </a:p>
          <a:p>
            <a:pPr lvl="1"/>
            <a:r>
              <a:rPr lang="en-US" dirty="0"/>
              <a:t>Point x along the member </a:t>
            </a:r>
          </a:p>
          <a:p>
            <a:pPr lvl="1"/>
            <a:r>
              <a:rPr lang="en-US" dirty="0"/>
              <a:t>Choose y to make a right handed 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9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E4531E5-9273-4EED-EF1E-11FE2B63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2" y="-338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239000" cy="4026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now define a transform in terms of four parameters per link: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 – </a:t>
                </a:r>
                <a:r>
                  <a:rPr lang="en-US" dirty="0"/>
                  <a:t>offset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i="1" dirty="0"/>
                  <a:t> </a:t>
                </a:r>
                <a:r>
                  <a:rPr lang="en-US" i="1" dirty="0"/>
                  <a:t>–</a:t>
                </a:r>
                <a:r>
                  <a:rPr lang="en-US" dirty="0"/>
                  <a:t> angle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baseline="-25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/>
                  <a:t> – </a:t>
                </a:r>
                <a:r>
                  <a:rPr lang="en-US" dirty="0"/>
                  <a:t>length about common normal (</a:t>
                </a:r>
                <a:r>
                  <a:rPr lang="en-US" dirty="0" err="1"/>
                  <a:t>dist</a:t>
                </a:r>
                <a:r>
                  <a:rPr lang="en-US" dirty="0"/>
                  <a:t>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intersection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i="1" dirty="0"/>
                  <a:t> </a:t>
                </a:r>
                <a:r>
                  <a:rPr lang="en-US" i="1" dirty="0"/>
                  <a:t>– </a:t>
                </a:r>
                <a:r>
                  <a:rPr lang="en-US" dirty="0"/>
                  <a:t>angle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</a:t>
                </a:r>
              </a:p>
              <a:p>
                <a:pPr marL="914400" lvl="2" indent="0">
                  <a:buNone/>
                </a:pPr>
                <a:endParaRPr lang="en-US" i="1" dirty="0"/>
              </a:p>
              <a:p>
                <a:pPr marL="914400" lvl="2" indent="0">
                  <a:buNone/>
                </a:pPr>
                <a:r>
                  <a:rPr lang="en-US" i="1" dirty="0"/>
                  <a:t>(that’s an alpha!)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239000" cy="4026535"/>
              </a:xfrm>
              <a:blipFill>
                <a:blip r:embed="rId3"/>
                <a:stretch>
                  <a:fillRect l="-15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E9FF373-C234-2246-1352-8430BE2AA6C6}"/>
              </a:ext>
            </a:extLst>
          </p:cNvPr>
          <p:cNvCxnSpPr>
            <a:cxnSpLocks/>
          </p:cNvCxnSpPr>
          <p:nvPr/>
        </p:nvCxnSpPr>
        <p:spPr>
          <a:xfrm flipV="1">
            <a:off x="631770" y="3967207"/>
            <a:ext cx="914396" cy="613106"/>
          </a:xfrm>
          <a:prstGeom prst="curvedConnector3">
            <a:avLst>
              <a:gd name="adj1" fmla="val -18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EDAC122-957E-FFAB-807D-B01B3EEE973E}"/>
              </a:ext>
            </a:extLst>
          </p:cNvPr>
          <p:cNvCxnSpPr>
            <a:cxnSpLocks/>
          </p:cNvCxnSpPr>
          <p:nvPr/>
        </p:nvCxnSpPr>
        <p:spPr>
          <a:xfrm rot="10800000">
            <a:off x="1823259" y="4813070"/>
            <a:ext cx="861755" cy="423951"/>
          </a:xfrm>
          <a:prstGeom prst="curvedConnector3">
            <a:avLst>
              <a:gd name="adj1" fmla="val 991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6740D-9A99-62DD-AA21-81E90E52703E}"/>
                  </a:ext>
                </a:extLst>
              </p:cNvPr>
              <p:cNvSpPr txBox="1"/>
              <p:nvPr/>
            </p:nvSpPr>
            <p:spPr>
              <a:xfrm>
                <a:off x="274320" y="4640655"/>
                <a:ext cx="15489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Some sources call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6740D-9A99-62DD-AA21-81E90E527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640655"/>
                <a:ext cx="1548938" cy="923330"/>
              </a:xfrm>
              <a:prstGeom prst="rect">
                <a:avLst/>
              </a:prstGeom>
              <a:blipFill>
                <a:blip r:embed="rId4"/>
                <a:stretch>
                  <a:fillRect l="-3150" t="-3947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87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EEF6-F01A-EBCB-F4DA-0FB35779F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D3199F-6C19-BC6A-C338-240EE42D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2" y="-33832"/>
            <a:ext cx="4972153" cy="3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6B4B3-A5FB-8EBD-BE62-B0D7B630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7685-945B-45FE-710E-F4066B5B8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239000" cy="4026535"/>
          </a:xfrm>
        </p:spPr>
        <p:txBody>
          <a:bodyPr>
            <a:normAutofit/>
          </a:bodyPr>
          <a:lstStyle/>
          <a:p>
            <a:r>
              <a:rPr lang="en-US" dirty="0"/>
              <a:t>DH Parameters come with two constraints which can be viewed in two ways: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726EA-7B6B-C8CE-1A72-5CF03DAE7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90821-64F3-54D9-5CF6-4AC8CC78281B}"/>
                  </a:ext>
                </a:extLst>
              </p:cNvPr>
              <p:cNvSpPr txBox="1"/>
              <p:nvPr/>
            </p:nvSpPr>
            <p:spPr>
              <a:xfrm>
                <a:off x="1026867" y="3071077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perpendicular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90821-64F3-54D9-5CF6-4AC8CC78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67" y="3071077"/>
                <a:ext cx="3092334" cy="830997"/>
              </a:xfrm>
              <a:prstGeom prst="rect">
                <a:avLst/>
              </a:prstGeom>
              <a:blipFill>
                <a:blip r:embed="rId3"/>
                <a:stretch>
                  <a:fillRect t="-5882" r="-394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20DD0-B304-6B12-2547-7044DD275A17}"/>
                  </a:ext>
                </a:extLst>
              </p:cNvPr>
              <p:cNvSpPr txBox="1"/>
              <p:nvPr/>
            </p:nvSpPr>
            <p:spPr>
              <a:xfrm>
                <a:off x="4651215" y="3071076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DH Transforms can’t rotate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20DD0-B304-6B12-2547-7044DD275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15" y="3071076"/>
                <a:ext cx="3092334" cy="830997"/>
              </a:xfrm>
              <a:prstGeom prst="rect">
                <a:avLst/>
              </a:prstGeom>
              <a:blipFill>
                <a:blip r:embed="rId4"/>
                <a:stretch>
                  <a:fillRect l="-592" t="-5882" r="-59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9C2D20-AA48-C79D-57B6-1BE0D4AA8A51}"/>
              </a:ext>
            </a:extLst>
          </p:cNvPr>
          <p:cNvSpPr txBox="1"/>
          <p:nvPr/>
        </p:nvSpPr>
        <p:spPr>
          <a:xfrm>
            <a:off x="178399" y="3198167"/>
            <a:ext cx="116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(DH1)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6AA11-1040-09ED-935B-F00AC76CF0C9}"/>
                  </a:ext>
                </a:extLst>
              </p:cNvPr>
              <p:cNvSpPr txBox="1"/>
              <p:nvPr/>
            </p:nvSpPr>
            <p:spPr>
              <a:xfrm>
                <a:off x="1026867" y="4507720"/>
                <a:ext cx="30923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intersects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6AA11-1040-09ED-935B-F00AC76CF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67" y="4507720"/>
                <a:ext cx="3092334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CE807-00D9-E38B-7877-E0F55F2F3369}"/>
                  </a:ext>
                </a:extLst>
              </p:cNvPr>
              <p:cNvSpPr txBox="1"/>
              <p:nvPr/>
            </p:nvSpPr>
            <p:spPr>
              <a:xfrm>
                <a:off x="4651215" y="4316527"/>
                <a:ext cx="3092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DH Transforms can’t move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CE807-00D9-E38B-7877-E0F55F2F3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15" y="4316527"/>
                <a:ext cx="3092334" cy="830997"/>
              </a:xfrm>
              <a:prstGeom prst="rect">
                <a:avLst/>
              </a:prstGeom>
              <a:blipFill>
                <a:blip r:embed="rId6"/>
                <a:stretch>
                  <a:fillRect l="-592" t="-5882" r="-59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73C857-219D-13DD-C14C-8287371AD760}"/>
              </a:ext>
            </a:extLst>
          </p:cNvPr>
          <p:cNvSpPr txBox="1"/>
          <p:nvPr/>
        </p:nvSpPr>
        <p:spPr>
          <a:xfrm>
            <a:off x="178399" y="4518432"/>
            <a:ext cx="116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(DH2)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3D1CE7-33B9-EB0A-772C-9D4477F807CC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119201" y="3486575"/>
            <a:ext cx="532014" cy="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A94A12-5F07-3493-99D7-2F752B0B96D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119201" y="4732026"/>
            <a:ext cx="532014" cy="652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3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330" y="5681334"/>
            <a:ext cx="5167340" cy="36796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Credit to </a:t>
            </a:r>
            <a:r>
              <a:rPr lang="en-US" sz="2400" dirty="0" err="1"/>
              <a:t>TekkotsuRobtotics</a:t>
            </a:r>
            <a:r>
              <a:rPr lang="en-US" sz="2400" dirty="0"/>
              <a:t> on YouTube</a:t>
            </a:r>
          </a:p>
        </p:txBody>
      </p:sp>
      <p:pic>
        <p:nvPicPr>
          <p:cNvPr id="5" name="Denavit-Hartenberg Reference Frame Layout">
            <a:hlinkClick r:id="" action="ppaction://media"/>
            <a:extLst>
              <a:ext uri="{FF2B5EF4-FFF2-40B4-BE49-F238E27FC236}">
                <a16:creationId xmlns:a16="http://schemas.microsoft.com/office/drawing/2014/main" id="{F9B81729-6066-9110-A122-E2594BF559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215" y="10903"/>
            <a:ext cx="10081570" cy="56704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ACEC4496-3F54-4973-96E9-2407A49C8715}" vid="{6A4CE144-6DFC-4F59-BEBF-B0E82E6DAAB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23170</TotalTime>
  <Words>838</Words>
  <Application>Microsoft Office PowerPoint</Application>
  <PresentationFormat>Widescreen</PresentationFormat>
  <Paragraphs>127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Trebuchet MS</vt:lpstr>
      <vt:lpstr>Wingdings</vt:lpstr>
      <vt:lpstr>Office Theme</vt:lpstr>
      <vt:lpstr>Custom Design</vt:lpstr>
      <vt:lpstr>ENME480 Lab Week 5/6: Forward Kinematics</vt:lpstr>
      <vt:lpstr>Announcements</vt:lpstr>
      <vt:lpstr>Todays Plan</vt:lpstr>
      <vt:lpstr>Methods</vt:lpstr>
      <vt:lpstr>DH Parameters</vt:lpstr>
      <vt:lpstr>DH Parameters</vt:lpstr>
      <vt:lpstr>DH Parameters</vt:lpstr>
      <vt:lpstr>DH Constraints</vt:lpstr>
      <vt:lpstr>Credit to TekkotsuRobtotics on YouTube</vt:lpstr>
      <vt:lpstr>DH Parameter Matrix</vt:lpstr>
      <vt:lpstr>DH Parameter Matrix</vt:lpstr>
      <vt:lpstr>DH Parameter Matrix</vt:lpstr>
      <vt:lpstr>Using DH Parameters</vt:lpstr>
      <vt:lpstr>Using DH Parameters</vt:lpstr>
      <vt:lpstr>Representing DH Parameters</vt:lpstr>
      <vt:lpstr>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Laumann</dc:creator>
  <cp:lastModifiedBy>Alexander Philip Beyer</cp:lastModifiedBy>
  <cp:revision>63</cp:revision>
  <dcterms:created xsi:type="dcterms:W3CDTF">2020-07-30T01:18:43Z</dcterms:created>
  <dcterms:modified xsi:type="dcterms:W3CDTF">2025-10-07T15:37:04Z</dcterms:modified>
</cp:coreProperties>
</file>